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drawings/drawing1.xml" ContentType="application/vnd.openxmlformats-officedocument.drawingml.chartshapes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5" r:id="rId5"/>
    <p:sldId id="266" r:id="rId6"/>
    <p:sldId id="267" r:id="rId7"/>
    <p:sldId id="269" r:id="rId8"/>
    <p:sldId id="268" r:id="rId9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4" autoAdjust="0"/>
    <p:restoredTop sz="94630" autoAdjust="0"/>
  </p:normalViewPr>
  <p:slideViewPr>
    <p:cSldViewPr snapToGrid="0">
      <p:cViewPr varScale="1">
        <p:scale>
          <a:sx n="87" d="100"/>
          <a:sy n="87" d="100"/>
        </p:scale>
        <p:origin x="630" y="2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-Arbeitsblat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-Arbeitsblatt2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-Arbeitsblatt3.xlsx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chartUserShapes" Target="../drawings/drawing1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-Arbeitsblatt4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-Arbeitsblatt5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-Arbeitsblatt6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de-AT" dirty="0"/>
              <a:t>In welchem Umfang lesen</a:t>
            </a:r>
            <a:r>
              <a:rPr lang="de-AT" baseline="0" dirty="0"/>
              <a:t> Sie eine Ausgabe des </a:t>
            </a:r>
            <a:br>
              <a:rPr lang="de-AT" baseline="0" dirty="0"/>
            </a:br>
            <a:r>
              <a:rPr lang="de-AT" baseline="0" dirty="0"/>
              <a:t>Fachjournals </a:t>
            </a:r>
            <a:r>
              <a:rPr lang="de-AT" dirty="0"/>
              <a:t>UNSERE</a:t>
            </a:r>
            <a:r>
              <a:rPr lang="de-AT" baseline="0" dirty="0"/>
              <a:t> KINDER üblicherweise?</a:t>
            </a:r>
            <a:endParaRPr lang="de-AT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e-DE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8.3333333333333332E-3"/>
                  <c:y val="0.12037037037037028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5.5555555555555046E-3"/>
                  <c:y val="0.16666666666666657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0"/>
                  <c:y val="9.7222222222222224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1.9444444444444344E-2"/>
                  <c:y val="2.7777777777777693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de-D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'results-survey165349'!$A$32:$A$34</c:f>
              <c:strCache>
                <c:ptCount val="3"/>
                <c:pt idx="0">
                  <c:v>vollständig</c:v>
                </c:pt>
                <c:pt idx="1">
                  <c:v>mehr als die Hälfte einer Ausgabe</c:v>
                </c:pt>
                <c:pt idx="2">
                  <c:v>weniger als die Hälfte einer Ausgabe</c:v>
                </c:pt>
              </c:strCache>
            </c:strRef>
          </c:cat>
          <c:val>
            <c:numRef>
              <c:f>'results-survey165349'!$C$32:$C$34</c:f>
              <c:numCache>
                <c:formatCode>0.0%</c:formatCode>
                <c:ptCount val="3"/>
                <c:pt idx="0">
                  <c:v>0.28327645051194539</c:v>
                </c:pt>
                <c:pt idx="1">
                  <c:v>0.54948805460750849</c:v>
                </c:pt>
                <c:pt idx="2">
                  <c:v>0.16382252559726962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F74C-4BA2-B893-408AD74F78A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0"/>
        <c:shape val="box"/>
        <c:axId val="422881792"/>
        <c:axId val="422882576"/>
        <c:axId val="0"/>
      </c:bar3DChart>
      <c:catAx>
        <c:axId val="4228817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422882576"/>
        <c:crosses val="autoZero"/>
        <c:auto val="1"/>
        <c:lblAlgn val="ctr"/>
        <c:lblOffset val="100"/>
        <c:noMultiLvlLbl val="0"/>
      </c:catAx>
      <c:valAx>
        <c:axId val="42288257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42288179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de-DE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 b="0" i="0" u="none" strike="noStrike" kern="1200" spc="0" baseline="0">
                <a:solidFill>
                  <a:sysClr val="windowText" lastClr="000000">
                    <a:lumMod val="65000"/>
                    <a:lumOff val="35000"/>
                  </a:sysClr>
                </a:solidFill>
                <a:latin typeface="+mn-lt"/>
                <a:ea typeface="+mn-ea"/>
                <a:cs typeface="+mn-cs"/>
              </a:defRPr>
            </a:pPr>
            <a:r>
              <a:rPr lang="de-AT"/>
              <a:t>Eigenes Nutzungsverhalten</a:t>
            </a:r>
            <a:br>
              <a:rPr lang="de-AT"/>
            </a:br>
            <a:r>
              <a:rPr lang="de-AT" sz="800"/>
              <a:t>(</a:t>
            </a:r>
            <a:r>
              <a:rPr lang="de-AT" sz="800" b="0" i="0" baseline="0">
                <a:effectLst/>
              </a:rPr>
              <a:t>Mehrfachantworten möglich)</a:t>
            </a:r>
            <a:endParaRPr lang="de-AT" sz="800">
              <a:effectLst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>
                <a:solidFill>
                  <a:sysClr val="windowText" lastClr="000000">
                    <a:lumMod val="65000"/>
                    <a:lumOff val="35000"/>
                  </a:sysClr>
                </a:solidFill>
              </a:defRPr>
            </a:pPr>
            <a:endParaRPr lang="de-AT"/>
          </a:p>
        </c:rich>
      </c:tx>
      <c:layout>
        <c:manualLayout>
          <c:xMode val="edge"/>
          <c:yMode val="edge"/>
          <c:x val="0.27815966754155724"/>
          <c:y val="9.722222222222222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 sz="1400" b="0" i="0" u="none" strike="noStrike" kern="1200" spc="0" baseline="0">
              <a:solidFill>
                <a:sysClr val="windowText" lastClr="000000">
                  <a:lumMod val="65000"/>
                  <a:lumOff val="35000"/>
                </a:sysClr>
              </a:solidFill>
              <a:latin typeface="+mn-lt"/>
              <a:ea typeface="+mn-ea"/>
              <a:cs typeface="+mn-cs"/>
            </a:defRPr>
          </a:pPr>
          <a:endParaRPr lang="de-DE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5.5555555555555558E-3"/>
                  <c:y val="0.22222222222222221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306C-412D-B44D-8669F6E50022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2.7777777777777267E-3"/>
                  <c:y val="0.1815948899244737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306C-412D-B44D-8669F6E50022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2.7777777777778798E-3"/>
                  <c:y val="0.1848071669612727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306C-412D-B44D-8669F6E50022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1.9444444444444344E-2"/>
                  <c:y val="2.7777777777777693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306C-412D-B44D-8669F6E50022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de-D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'results-survey165349'!$D$75:$D$78</c:f>
              <c:strCache>
                <c:ptCount val="4"/>
                <c:pt idx="0">
                  <c:v>greife immer wieder zurück</c:v>
                </c:pt>
                <c:pt idx="1">
                  <c:v>lese Ausgabe unmittelbar</c:v>
                </c:pt>
                <c:pt idx="2">
                  <c:v>lese, wann ich dazu komme</c:v>
                </c:pt>
                <c:pt idx="3">
                  <c:v>lese mit großem zeitlichen Abstand</c:v>
                </c:pt>
              </c:strCache>
            </c:strRef>
          </c:cat>
          <c:val>
            <c:numRef>
              <c:f>'results-survey165349'!$F$75:$F$78</c:f>
              <c:numCache>
                <c:formatCode>0.0%</c:formatCode>
                <c:ptCount val="4"/>
                <c:pt idx="0">
                  <c:v>0.70547945205479456</c:v>
                </c:pt>
                <c:pt idx="1">
                  <c:v>0.55821917808219179</c:v>
                </c:pt>
                <c:pt idx="2">
                  <c:v>0.46575342465753422</c:v>
                </c:pt>
                <c:pt idx="3">
                  <c:v>3.7671232876712327E-2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306C-412D-B44D-8669F6E5002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0"/>
        <c:shape val="box"/>
        <c:axId val="535770688"/>
        <c:axId val="535769904"/>
        <c:axId val="0"/>
      </c:bar3DChart>
      <c:catAx>
        <c:axId val="5357706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535769904"/>
        <c:crosses val="autoZero"/>
        <c:auto val="1"/>
        <c:lblAlgn val="ctr"/>
        <c:lblOffset val="100"/>
        <c:noMultiLvlLbl val="0"/>
      </c:catAx>
      <c:valAx>
        <c:axId val="5357699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53577068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de-DE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 b="0" i="0" u="none" strike="noStrike" kern="1200" spc="0" baseline="0">
                <a:solidFill>
                  <a:sysClr val="windowText" lastClr="000000">
                    <a:lumMod val="65000"/>
                    <a:lumOff val="35000"/>
                  </a:sysClr>
                </a:solidFill>
                <a:latin typeface="+mn-lt"/>
                <a:ea typeface="+mn-ea"/>
                <a:cs typeface="+mn-cs"/>
              </a:defRPr>
            </a:pPr>
            <a:r>
              <a:rPr lang="de-AT">
                <a:effectLst/>
              </a:rPr>
              <a:t>Wie gut gefallen Ihnen die folgenden Elemente?</a:t>
            </a:r>
          </a:p>
        </c:rich>
      </c:tx>
      <c:layout>
        <c:manualLayout>
          <c:xMode val="edge"/>
          <c:yMode val="edge"/>
          <c:x val="0.28311430636387841"/>
          <c:y val="3.452855245683930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 sz="1400" b="0" i="0" u="none" strike="noStrike" kern="1200" spc="0" baseline="0">
              <a:solidFill>
                <a:sysClr val="windowText" lastClr="000000">
                  <a:lumMod val="65000"/>
                  <a:lumOff val="35000"/>
                </a:sysClr>
              </a:solidFill>
              <a:latin typeface="+mn-lt"/>
              <a:ea typeface="+mn-ea"/>
              <a:cs typeface="+mn-cs"/>
            </a:defRPr>
          </a:pPr>
          <a:endParaRPr lang="de-DE"/>
        </a:p>
      </c:txPr>
    </c:title>
    <c:autoTitleDeleted val="0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'results-survey165349'!$F$573</c:f>
              <c:strCache>
                <c:ptCount val="1"/>
                <c:pt idx="0">
                  <c:v>sehr gut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'results-survey165349'!$E$574:$E$584</c:f>
              <c:strCache>
                <c:ptCount val="11"/>
                <c:pt idx="0">
                  <c:v>Die Auswahl der Bilder</c:v>
                </c:pt>
                <c:pt idx="1">
                  <c:v>Die Länge der Artikel</c:v>
                </c:pt>
                <c:pt idx="2">
                  <c:v>Dramaturgie, Strukturierung der Inhalte</c:v>
                </c:pt>
                <c:pt idx="3">
                  <c:v>Der Umfang des Magazins</c:v>
                </c:pt>
                <c:pt idx="4">
                  <c:v>Die Themenwahl, die inhaltliche Gestaltung</c:v>
                </c:pt>
                <c:pt idx="5">
                  <c:v>Das Verhältnis von Text zu Bildern</c:v>
                </c:pt>
                <c:pt idx="6">
                  <c:v>Gestalterische Mittel, Einsatz von Bildern, Grafiken und Infoboxen</c:v>
                </c:pt>
                <c:pt idx="7">
                  <c:v>Die Verständlichkeit der Artikel</c:v>
                </c:pt>
                <c:pt idx="8">
                  <c:v>Die Schriftgröße und -lesbarkeit</c:v>
                </c:pt>
                <c:pt idx="9">
                  <c:v>Covergestaltung</c:v>
                </c:pt>
                <c:pt idx="10">
                  <c:v>Das Layout, die optische Gestaltung</c:v>
                </c:pt>
              </c:strCache>
            </c:strRef>
          </c:cat>
          <c:val>
            <c:numRef>
              <c:f>'results-survey165349'!$F$574:$F$584</c:f>
              <c:numCache>
                <c:formatCode>0.0%</c:formatCode>
                <c:ptCount val="11"/>
                <c:pt idx="0">
                  <c:v>0.51877133105802042</c:v>
                </c:pt>
                <c:pt idx="1">
                  <c:v>0.51194539249146753</c:v>
                </c:pt>
                <c:pt idx="2">
                  <c:v>0.43686006825938573</c:v>
                </c:pt>
                <c:pt idx="3">
                  <c:v>0.4948805460750853</c:v>
                </c:pt>
                <c:pt idx="4">
                  <c:v>0.47440273037542657</c:v>
                </c:pt>
                <c:pt idx="5">
                  <c:v>0.55290102389078499</c:v>
                </c:pt>
                <c:pt idx="6">
                  <c:v>0.55631399317406138</c:v>
                </c:pt>
                <c:pt idx="7">
                  <c:v>0.62457337883959041</c:v>
                </c:pt>
                <c:pt idx="8">
                  <c:v>0.64846416382252559</c:v>
                </c:pt>
                <c:pt idx="9">
                  <c:v>0.62116040955631402</c:v>
                </c:pt>
                <c:pt idx="10">
                  <c:v>0.6348122866894198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2CE2-4F67-916C-2117E298D034}"/>
            </c:ext>
          </c:extLst>
        </c:ser>
        <c:ser>
          <c:idx val="1"/>
          <c:order val="1"/>
          <c:tx>
            <c:strRef>
              <c:f>'results-survey165349'!$G$573</c:f>
              <c:strCache>
                <c:ptCount val="1"/>
                <c:pt idx="0">
                  <c:v>gut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'results-survey165349'!$E$574:$E$584</c:f>
              <c:strCache>
                <c:ptCount val="11"/>
                <c:pt idx="0">
                  <c:v>Die Auswahl der Bilder</c:v>
                </c:pt>
                <c:pt idx="1">
                  <c:v>Die Länge der Artikel</c:v>
                </c:pt>
                <c:pt idx="2">
                  <c:v>Dramaturgie, Strukturierung der Inhalte</c:v>
                </c:pt>
                <c:pt idx="3">
                  <c:v>Der Umfang des Magazins</c:v>
                </c:pt>
                <c:pt idx="4">
                  <c:v>Die Themenwahl, die inhaltliche Gestaltung</c:v>
                </c:pt>
                <c:pt idx="5">
                  <c:v>Das Verhältnis von Text zu Bildern</c:v>
                </c:pt>
                <c:pt idx="6">
                  <c:v>Gestalterische Mittel, Einsatz von Bildern, Grafiken und Infoboxen</c:v>
                </c:pt>
                <c:pt idx="7">
                  <c:v>Die Verständlichkeit der Artikel</c:v>
                </c:pt>
                <c:pt idx="8">
                  <c:v>Die Schriftgröße und -lesbarkeit</c:v>
                </c:pt>
                <c:pt idx="9">
                  <c:v>Covergestaltung</c:v>
                </c:pt>
                <c:pt idx="10">
                  <c:v>Das Layout, die optische Gestaltung</c:v>
                </c:pt>
              </c:strCache>
            </c:strRef>
          </c:cat>
          <c:val>
            <c:numRef>
              <c:f>'results-survey165349'!$G$574:$G$584</c:f>
              <c:numCache>
                <c:formatCode>0.0%</c:formatCode>
                <c:ptCount val="11"/>
                <c:pt idx="0">
                  <c:v>0.32081911262798635</c:v>
                </c:pt>
                <c:pt idx="1">
                  <c:v>0.33105802047781568</c:v>
                </c:pt>
                <c:pt idx="2">
                  <c:v>0.41638225255972694</c:v>
                </c:pt>
                <c:pt idx="3">
                  <c:v>0.3651877133105802</c:v>
                </c:pt>
                <c:pt idx="4">
                  <c:v>0.39249146757679187</c:v>
                </c:pt>
                <c:pt idx="5">
                  <c:v>0.31399317406143346</c:v>
                </c:pt>
                <c:pt idx="6">
                  <c:v>0.31058020477815701</c:v>
                </c:pt>
                <c:pt idx="7">
                  <c:v>0.25597269624573377</c:v>
                </c:pt>
                <c:pt idx="8">
                  <c:v>0.23208191126279865</c:v>
                </c:pt>
                <c:pt idx="9">
                  <c:v>0.26621160409556316</c:v>
                </c:pt>
                <c:pt idx="10">
                  <c:v>0.26279863481228671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2CE2-4F67-916C-2117E298D03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0"/>
        <c:overlap val="100"/>
        <c:axId val="535799304"/>
        <c:axId val="535797344"/>
      </c:barChart>
      <c:catAx>
        <c:axId val="53579930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535797344"/>
        <c:crosses val="autoZero"/>
        <c:auto val="1"/>
        <c:lblAlgn val="ctr"/>
        <c:lblOffset val="100"/>
        <c:noMultiLvlLbl val="0"/>
      </c:catAx>
      <c:valAx>
        <c:axId val="535797344"/>
        <c:scaling>
          <c:orientation val="minMax"/>
        </c:scaling>
        <c:delete val="1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crossAx val="53579930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6122152123539063"/>
          <c:y val="0.90737020422248016"/>
          <c:w val="0.10119969046501459"/>
          <c:h val="4.482103083728079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e-D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  <c:externalData r:id="rId3">
    <c:autoUpdate val="0"/>
  </c:externalData>
  <c:userShapes r:id="rId4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de-AT" dirty="0"/>
              <a:t>Wie</a:t>
            </a:r>
            <a:r>
              <a:rPr lang="de-AT" baseline="0" dirty="0"/>
              <a:t> </a:t>
            </a:r>
            <a:r>
              <a:rPr lang="de-AT" b="1" baseline="0" dirty="0"/>
              <a:t>intensiv</a:t>
            </a:r>
            <a:r>
              <a:rPr lang="de-AT" baseline="0" dirty="0"/>
              <a:t> nutzen Sie diese Bereiche in UNSERE KINDER?</a:t>
            </a:r>
            <a:endParaRPr lang="de-AT" dirty="0"/>
          </a:p>
        </c:rich>
      </c:tx>
      <c:layout>
        <c:manualLayout>
          <c:xMode val="edge"/>
          <c:yMode val="edge"/>
          <c:x val="0.19230502036786334"/>
          <c:y val="2.40117300936151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e-DE"/>
        </a:p>
      </c:txPr>
    </c:title>
    <c:autoTitleDeleted val="0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'results-survey165349'!$G$283</c:f>
              <c:strCache>
                <c:ptCount val="1"/>
                <c:pt idx="0">
                  <c:v>ausführlich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de-DE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'results-survey165349'!$F$284:$F$290</c:f>
              <c:strCache>
                <c:ptCount val="7"/>
                <c:pt idx="0">
                  <c:v>Plattform ("Termine und Hinweise")</c:v>
                </c:pt>
                <c:pt idx="1">
                  <c:v>Buchrezensionen</c:v>
                </c:pt>
                <c:pt idx="2">
                  <c:v>Unser Porträt</c:v>
                </c:pt>
                <c:pt idx="3">
                  <c:v>Unsere Lebenswelt</c:v>
                </c:pt>
                <c:pt idx="4">
                  <c:v>Unsere Praxis</c:v>
                </c:pt>
                <c:pt idx="5">
                  <c:v>Unser Thema ("Fachartikel")</c:v>
                </c:pt>
                <c:pt idx="6">
                  <c:v>Editorial</c:v>
                </c:pt>
              </c:strCache>
            </c:strRef>
          </c:cat>
          <c:val>
            <c:numRef>
              <c:f>'results-survey165349'!$G$284:$G$290</c:f>
              <c:numCache>
                <c:formatCode>0.0%</c:formatCode>
                <c:ptCount val="7"/>
                <c:pt idx="0">
                  <c:v>0.32423208191126279</c:v>
                </c:pt>
                <c:pt idx="1">
                  <c:v>0.47440273037542657</c:v>
                </c:pt>
                <c:pt idx="2">
                  <c:v>0.38225255972696248</c:v>
                </c:pt>
                <c:pt idx="3">
                  <c:v>0.65187713310580209</c:v>
                </c:pt>
                <c:pt idx="4">
                  <c:v>0.80887372013651881</c:v>
                </c:pt>
                <c:pt idx="5">
                  <c:v>0.90102389078498291</c:v>
                </c:pt>
                <c:pt idx="6">
                  <c:v>0.37883959044368593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AAC4-4EBA-ACFA-D67BD7DA3B1E}"/>
            </c:ext>
          </c:extLst>
        </c:ser>
        <c:ser>
          <c:idx val="1"/>
          <c:order val="1"/>
          <c:tx>
            <c:strRef>
              <c:f>'results-survey165349'!$H$283</c:f>
              <c:strCache>
                <c:ptCount val="1"/>
                <c:pt idx="0">
                  <c:v>flüchtig</c:v>
                </c:pt>
              </c:strCache>
            </c:strRef>
          </c:tx>
          <c:spPr>
            <a:solidFill>
              <a:srgbClr val="D6009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de-DE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'results-survey165349'!$F$284:$F$290</c:f>
              <c:strCache>
                <c:ptCount val="7"/>
                <c:pt idx="0">
                  <c:v>Plattform ("Termine und Hinweise")</c:v>
                </c:pt>
                <c:pt idx="1">
                  <c:v>Buchrezensionen</c:v>
                </c:pt>
                <c:pt idx="2">
                  <c:v>Unser Porträt</c:v>
                </c:pt>
                <c:pt idx="3">
                  <c:v>Unsere Lebenswelt</c:v>
                </c:pt>
                <c:pt idx="4">
                  <c:v>Unsere Praxis</c:v>
                </c:pt>
                <c:pt idx="5">
                  <c:v>Unser Thema ("Fachartikel")</c:v>
                </c:pt>
                <c:pt idx="6">
                  <c:v>Editorial</c:v>
                </c:pt>
              </c:strCache>
            </c:strRef>
          </c:cat>
          <c:val>
            <c:numRef>
              <c:f>'results-survey165349'!$H$284:$H$290</c:f>
              <c:numCache>
                <c:formatCode>0.0%</c:formatCode>
                <c:ptCount val="7"/>
                <c:pt idx="0">
                  <c:v>0.6450511945392492</c:v>
                </c:pt>
                <c:pt idx="1">
                  <c:v>0.4948805460750853</c:v>
                </c:pt>
                <c:pt idx="2">
                  <c:v>0.58703071672354945</c:v>
                </c:pt>
                <c:pt idx="3">
                  <c:v>0.3174061433447099</c:v>
                </c:pt>
                <c:pt idx="4">
                  <c:v>0.16040955631399317</c:v>
                </c:pt>
                <c:pt idx="5">
                  <c:v>6.8259385665529013E-2</c:v>
                </c:pt>
                <c:pt idx="6">
                  <c:v>0.59044368600682595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AAC4-4EBA-ACFA-D67BD7DA3B1E}"/>
            </c:ext>
          </c:extLst>
        </c:ser>
        <c:ser>
          <c:idx val="2"/>
          <c:order val="2"/>
          <c:tx>
            <c:strRef>
              <c:f>'results-survey165349'!$I$283</c:f>
              <c:strCache>
                <c:ptCount val="1"/>
                <c:pt idx="0">
                  <c:v>keine Angabe</c:v>
                </c:pt>
              </c:strCache>
            </c:strRef>
          </c:tx>
          <c:spPr>
            <a:solidFill>
              <a:schemeClr val="bg1">
                <a:lumMod val="65000"/>
              </a:schemeClr>
            </a:solidFill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'results-survey165349'!$F$284:$F$290</c:f>
              <c:strCache>
                <c:ptCount val="7"/>
                <c:pt idx="0">
                  <c:v>Plattform ("Termine und Hinweise")</c:v>
                </c:pt>
                <c:pt idx="1">
                  <c:v>Buchrezensionen</c:v>
                </c:pt>
                <c:pt idx="2">
                  <c:v>Unser Porträt</c:v>
                </c:pt>
                <c:pt idx="3">
                  <c:v>Unsere Lebenswelt</c:v>
                </c:pt>
                <c:pt idx="4">
                  <c:v>Unsere Praxis</c:v>
                </c:pt>
                <c:pt idx="5">
                  <c:v>Unser Thema ("Fachartikel")</c:v>
                </c:pt>
                <c:pt idx="6">
                  <c:v>Editorial</c:v>
                </c:pt>
              </c:strCache>
            </c:strRef>
          </c:cat>
          <c:val>
            <c:numRef>
              <c:f>'results-survey165349'!$I$284:$I$290</c:f>
              <c:numCache>
                <c:formatCode>0.0%</c:formatCode>
                <c:ptCount val="7"/>
                <c:pt idx="0">
                  <c:v>3.0700000000000002E-2</c:v>
                </c:pt>
                <c:pt idx="1">
                  <c:v>3.0700000000000002E-2</c:v>
                </c:pt>
                <c:pt idx="2">
                  <c:v>3.0700000000000002E-2</c:v>
                </c:pt>
                <c:pt idx="3">
                  <c:v>3.0700000000000002E-2</c:v>
                </c:pt>
                <c:pt idx="4">
                  <c:v>3.0700000000000002E-2</c:v>
                </c:pt>
                <c:pt idx="5">
                  <c:v>3.0700000000000002E-2</c:v>
                </c:pt>
                <c:pt idx="6">
                  <c:v>3.0700000000000002E-2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AAC4-4EBA-ACFA-D67BD7DA3B1E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30"/>
        <c:overlap val="100"/>
        <c:axId val="531198440"/>
        <c:axId val="531186288"/>
      </c:barChart>
      <c:catAx>
        <c:axId val="53119844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531186288"/>
        <c:crosses val="autoZero"/>
        <c:auto val="1"/>
        <c:lblAlgn val="ctr"/>
        <c:lblOffset val="100"/>
        <c:noMultiLvlLbl val="0"/>
      </c:catAx>
      <c:valAx>
        <c:axId val="531186288"/>
        <c:scaling>
          <c:orientation val="minMax"/>
          <c:max val="1"/>
        </c:scaling>
        <c:delete val="1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crossAx val="531198440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3741359373435925"/>
          <c:y val="0.88659448649198702"/>
          <c:w val="0.37294072407510576"/>
          <c:h val="7.142907136607924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e-D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 b="0" i="0" u="none" strike="noStrike" kern="1200" spc="0" baseline="0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lang="de-AT" dirty="0"/>
              <a:t>Welche</a:t>
            </a:r>
            <a:r>
              <a:rPr lang="de-AT" baseline="0" dirty="0"/>
              <a:t> Inhalte und welche Bereiche würden Sie sich mehr als bisher wünschen?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>
                <a:solidFill>
                  <a:prstClr val="black">
                    <a:lumMod val="65000"/>
                    <a:lumOff val="35000"/>
                  </a:prstClr>
                </a:solidFill>
              </a:defRPr>
            </a:pPr>
            <a:r>
              <a:rPr lang="de-AT" sz="800" b="0" i="0" baseline="0" dirty="0">
                <a:effectLst/>
              </a:rPr>
              <a:t>(Mehrfachantworten möglich)</a:t>
            </a:r>
            <a:endParaRPr lang="de-AT" sz="800" dirty="0">
              <a:effectLst/>
            </a:endParaRPr>
          </a:p>
        </c:rich>
      </c:tx>
      <c:layout>
        <c:manualLayout>
          <c:xMode val="edge"/>
          <c:yMode val="edge"/>
          <c:x val="0.20208695652173914"/>
          <c:y val="2.97207862966964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 sz="1400" b="0" i="0" u="none" strike="noStrike" kern="1200" spc="0" baseline="0">
              <a:solidFill>
                <a:prstClr val="black">
                  <a:lumMod val="65000"/>
                  <a:lumOff val="35000"/>
                </a:prstClr>
              </a:solidFill>
              <a:latin typeface="+mn-lt"/>
              <a:ea typeface="+mn-ea"/>
              <a:cs typeface="+mn-cs"/>
            </a:defRPr>
          </a:pPr>
          <a:endParaRPr lang="de-DE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de-DE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'results-survey165349'!$E$493:$E$508</c:f>
              <c:strCache>
                <c:ptCount val="16"/>
                <c:pt idx="0">
                  <c:v>Sonstiges</c:v>
                </c:pt>
                <c:pt idx="1">
                  <c:v>Inhalte mit mehr Unterhaltungswert (Rätsel, Cartoons, Gewinnspiele)</c:v>
                </c:pt>
                <c:pt idx="2">
                  <c:v>Mitmachaktionen</c:v>
                </c:pt>
                <c:pt idx="3">
                  <c:v>Porträts und Menschenbilder</c:v>
                </c:pt>
                <c:pt idx="4">
                  <c:v>Buchrezensionen </c:v>
                </c:pt>
                <c:pt idx="5">
                  <c:v>Dialogmöglichkeiten (Plattform, Leserbriefe, Austausch der Berufsgruppen untereinander)</c:v>
                </c:pt>
                <c:pt idx="6">
                  <c:v>Medizinische Themen</c:v>
                </c:pt>
                <c:pt idx="7">
                  <c:v>Medientipps (Spiele, Podcasts, Videos …)</c:v>
                </c:pt>
                <c:pt idx="8">
                  <c:v>Fragen zu Integration/Inklusion</c:v>
                </c:pt>
                <c:pt idx="9">
                  <c:v>Aus- und Weiterbildungstipps, Veranstaltungen</c:v>
                </c:pt>
                <c:pt idx="10">
                  <c:v>Inhalte zu Leitungs- und Managementthemen</c:v>
                </c:pt>
                <c:pt idx="11">
                  <c:v>Rechtsfragen</c:v>
                </c:pt>
                <c:pt idx="12">
                  <c:v>Berichte über Entwicklungen in der Ausbildung</c:v>
                </c:pt>
                <c:pt idx="13">
                  <c:v>Praxisberichte</c:v>
                </c:pt>
                <c:pt idx="14">
                  <c:v>Psychologische Themen</c:v>
                </c:pt>
                <c:pt idx="15">
                  <c:v>Pädagogische Trends, Konzepte und Modelle für die Bildung, Erziehung und Betreuung von Kindern</c:v>
                </c:pt>
              </c:strCache>
            </c:strRef>
          </c:cat>
          <c:val>
            <c:numRef>
              <c:f>'results-survey165349'!$F$493:$F$508</c:f>
              <c:numCache>
                <c:formatCode>0.0%</c:formatCode>
                <c:ptCount val="16"/>
                <c:pt idx="0">
                  <c:v>5.8020477815699661E-2</c:v>
                </c:pt>
                <c:pt idx="1">
                  <c:v>2.3890784982935155E-2</c:v>
                </c:pt>
                <c:pt idx="2">
                  <c:v>7.1672354948805458E-2</c:v>
                </c:pt>
                <c:pt idx="3">
                  <c:v>0.10921501706484643</c:v>
                </c:pt>
                <c:pt idx="4">
                  <c:v>0.12286689419795221</c:v>
                </c:pt>
                <c:pt idx="5">
                  <c:v>0.14675767918088736</c:v>
                </c:pt>
                <c:pt idx="6">
                  <c:v>0.14675767918088736</c:v>
                </c:pt>
                <c:pt idx="7">
                  <c:v>0.26621160409556316</c:v>
                </c:pt>
                <c:pt idx="8">
                  <c:v>0.27986348122866894</c:v>
                </c:pt>
                <c:pt idx="9">
                  <c:v>0.32423208191126279</c:v>
                </c:pt>
                <c:pt idx="10">
                  <c:v>0.33105802047781568</c:v>
                </c:pt>
                <c:pt idx="11">
                  <c:v>0.34470989761092158</c:v>
                </c:pt>
                <c:pt idx="12">
                  <c:v>0.36860068259385664</c:v>
                </c:pt>
                <c:pt idx="13">
                  <c:v>0.39249146757679187</c:v>
                </c:pt>
                <c:pt idx="14">
                  <c:v>0.47781569965870302</c:v>
                </c:pt>
                <c:pt idx="15">
                  <c:v>0.69283276450511944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5D98-40B2-95B2-5FAA51FA756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0"/>
        <c:axId val="432022984"/>
        <c:axId val="432028864"/>
      </c:barChart>
      <c:catAx>
        <c:axId val="43202298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432028864"/>
        <c:crosses val="autoZero"/>
        <c:auto val="1"/>
        <c:lblAlgn val="ctr"/>
        <c:lblOffset val="100"/>
        <c:noMultiLvlLbl val="0"/>
      </c:catAx>
      <c:valAx>
        <c:axId val="432028864"/>
        <c:scaling>
          <c:orientation val="minMax"/>
        </c:scaling>
        <c:delete val="1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crossAx val="43202298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de-AT" dirty="0"/>
              <a:t>Zukünftig</a:t>
            </a:r>
            <a:r>
              <a:rPr lang="de-AT" baseline="0" dirty="0"/>
              <a:t> gewünschte </a:t>
            </a:r>
            <a:r>
              <a:rPr lang="de-AT" baseline="0" dirty="0" err="1"/>
              <a:t>Leseform</a:t>
            </a:r>
            <a:r>
              <a:rPr lang="de-AT" baseline="0" dirty="0"/>
              <a:t> </a:t>
            </a:r>
            <a:endParaRPr lang="de-AT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e-DE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0586-4555-90B9-6AAC9038AF4C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0586-4555-90B9-6AAC9038AF4C}"/>
              </c:ext>
            </c:extLst>
          </c:dPt>
          <c:dPt>
            <c:idx val="2"/>
            <c:bubble3D val="0"/>
            <c:spPr>
              <a:solidFill>
                <a:srgbClr val="00B050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0586-4555-90B9-6AAC9038AF4C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de-DE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'results-survey165349'!$E$1032:$E$1034</c:f>
              <c:strCache>
                <c:ptCount val="3"/>
                <c:pt idx="0">
                  <c:v>In gedruckter Form</c:v>
                </c:pt>
                <c:pt idx="1">
                  <c:v>Als E-Paper</c:v>
                </c:pt>
                <c:pt idx="2">
                  <c:v>In beiden Formaten</c:v>
                </c:pt>
              </c:strCache>
            </c:strRef>
          </c:cat>
          <c:val>
            <c:numRef>
              <c:f>'results-survey165349'!$G$1032:$G$1034</c:f>
              <c:numCache>
                <c:formatCode>0.0%</c:formatCode>
                <c:ptCount val="3"/>
                <c:pt idx="0">
                  <c:v>0.68503937007874016</c:v>
                </c:pt>
                <c:pt idx="1">
                  <c:v>4.7244094488188976E-2</c:v>
                </c:pt>
                <c:pt idx="2">
                  <c:v>0.26771653543307089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0586-4555-90B9-6AAC9038AF4C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e-DE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de-DE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0.92034</cdr:x>
      <cdr:y>0.09973</cdr:y>
    </cdr:from>
    <cdr:to>
      <cdr:x>0.97528</cdr:x>
      <cdr:y>0.15996</cdr:y>
    </cdr:to>
    <cdr:sp macro="" textlink="">
      <cdr:nvSpPr>
        <cdr:cNvPr id="2" name="Textfeld 1">
          <a:extLst xmlns:a="http://schemas.openxmlformats.org/drawingml/2006/main">
            <a:ext uri="{FF2B5EF4-FFF2-40B4-BE49-F238E27FC236}">
              <a16:creationId xmlns:a16="http://schemas.microsoft.com/office/drawing/2014/main" xmlns="" id="{602C4499-0511-41C1-9E04-BF98F35067C5}"/>
            </a:ext>
          </a:extLst>
        </cdr:cNvPr>
        <cdr:cNvSpPr txBox="1"/>
      </cdr:nvSpPr>
      <cdr:spPr>
        <a:xfrm xmlns:a="http://schemas.openxmlformats.org/drawingml/2006/main">
          <a:off x="9073008" y="476845"/>
          <a:ext cx="541634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de-DE" sz="900" dirty="0"/>
            <a:t>89,8</a:t>
          </a:r>
          <a:r>
            <a:rPr lang="de-DE" sz="1100" dirty="0"/>
            <a:t>%</a:t>
          </a:r>
          <a:endParaRPr lang="de-AT" sz="1100" dirty="0"/>
        </a:p>
      </cdr:txBody>
    </cdr:sp>
  </cdr:relSizeAnchor>
  <cdr:relSizeAnchor xmlns:cdr="http://schemas.openxmlformats.org/drawingml/2006/chartDrawing">
    <cdr:from>
      <cdr:x>0.87979</cdr:x>
      <cdr:y>0.84137</cdr:y>
    </cdr:from>
    <cdr:to>
      <cdr:x>0.93473</cdr:x>
      <cdr:y>0.90161</cdr:y>
    </cdr:to>
    <cdr:sp macro="" textlink="">
      <cdr:nvSpPr>
        <cdr:cNvPr id="3" name="Textfeld 1">
          <a:extLst xmlns:a="http://schemas.openxmlformats.org/drawingml/2006/main">
            <a:ext uri="{FF2B5EF4-FFF2-40B4-BE49-F238E27FC236}">
              <a16:creationId xmlns:a16="http://schemas.microsoft.com/office/drawing/2014/main" xmlns="" id="{DF37A312-5A6E-4986-995A-C99B5EC6A421}"/>
            </a:ext>
          </a:extLst>
        </cdr:cNvPr>
        <cdr:cNvSpPr txBox="1"/>
      </cdr:nvSpPr>
      <cdr:spPr>
        <a:xfrm xmlns:a="http://schemas.openxmlformats.org/drawingml/2006/main">
          <a:off x="8673308" y="4023051"/>
          <a:ext cx="541634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de-DE" sz="900" dirty="0"/>
            <a:t>84,0</a:t>
          </a:r>
          <a:r>
            <a:rPr lang="de-DE" sz="1100" dirty="0"/>
            <a:t>%</a:t>
          </a:r>
          <a:endParaRPr lang="de-AT" sz="1100" dirty="0"/>
        </a:p>
      </cdr:txBody>
    </cdr:sp>
  </cdr:relSizeAnchor>
  <cdr:relSizeAnchor xmlns:cdr="http://schemas.openxmlformats.org/drawingml/2006/chartDrawing">
    <cdr:from>
      <cdr:x>0.20344</cdr:x>
      <cdr:y>0.02481</cdr:y>
    </cdr:from>
    <cdr:to>
      <cdr:x>0.28896</cdr:x>
      <cdr:y>0.10413</cdr:y>
    </cdr:to>
    <cdr:sp macro="" textlink="">
      <cdr:nvSpPr>
        <cdr:cNvPr id="4" name="Textfeld 10"/>
        <cdr:cNvSpPr txBox="1"/>
      </cdr:nvSpPr>
      <cdr:spPr>
        <a:xfrm xmlns:a="http://schemas.openxmlformats.org/drawingml/2006/main">
          <a:off x="1703335" y="105878"/>
          <a:ext cx="716097" cy="338554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de-DE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de-AT" sz="1600" dirty="0" smtClean="0">
              <a:solidFill>
                <a:schemeClr val="accent1"/>
              </a:solidFill>
            </a:rPr>
            <a:t>Frage:</a:t>
          </a:r>
          <a:endParaRPr lang="de-DE" sz="1600" dirty="0">
            <a:solidFill>
              <a:schemeClr val="accent1"/>
            </a:solidFill>
          </a:endParaRP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5B06B-7BD8-45CE-8E3B-529F365AC79A}" type="datetimeFigureOut">
              <a:rPr lang="de-DE" smtClean="0"/>
              <a:t>15.03.2022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8F41F-FF09-47A9-BBAD-069AA20145B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784937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5B06B-7BD8-45CE-8E3B-529F365AC79A}" type="datetimeFigureOut">
              <a:rPr lang="de-DE" smtClean="0"/>
              <a:t>15.03.2022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8F41F-FF09-47A9-BBAD-069AA20145B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544820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5B06B-7BD8-45CE-8E3B-529F365AC79A}" type="datetimeFigureOut">
              <a:rPr lang="de-DE" smtClean="0"/>
              <a:t>15.03.2022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8F41F-FF09-47A9-BBAD-069AA20145B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56839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5B06B-7BD8-45CE-8E3B-529F365AC79A}" type="datetimeFigureOut">
              <a:rPr lang="de-DE" smtClean="0"/>
              <a:t>15.03.2022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8F41F-FF09-47A9-BBAD-069AA20145B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637072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5B06B-7BD8-45CE-8E3B-529F365AC79A}" type="datetimeFigureOut">
              <a:rPr lang="de-DE" smtClean="0"/>
              <a:t>15.03.2022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8F41F-FF09-47A9-BBAD-069AA20145B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364841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5B06B-7BD8-45CE-8E3B-529F365AC79A}" type="datetimeFigureOut">
              <a:rPr lang="de-DE" smtClean="0"/>
              <a:t>15.03.2022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8F41F-FF09-47A9-BBAD-069AA20145B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624911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5B06B-7BD8-45CE-8E3B-529F365AC79A}" type="datetimeFigureOut">
              <a:rPr lang="de-DE" smtClean="0"/>
              <a:t>15.03.2022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8F41F-FF09-47A9-BBAD-069AA20145B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434960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5B06B-7BD8-45CE-8E3B-529F365AC79A}" type="datetimeFigureOut">
              <a:rPr lang="de-DE" smtClean="0"/>
              <a:t>15.03.2022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8F41F-FF09-47A9-BBAD-069AA20145B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562775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5B06B-7BD8-45CE-8E3B-529F365AC79A}" type="datetimeFigureOut">
              <a:rPr lang="de-DE" smtClean="0"/>
              <a:t>15.03.2022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8F41F-FF09-47A9-BBAD-069AA20145B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960722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5B06B-7BD8-45CE-8E3B-529F365AC79A}" type="datetimeFigureOut">
              <a:rPr lang="de-DE" smtClean="0"/>
              <a:t>15.03.2022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8F41F-FF09-47A9-BBAD-069AA20145B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74157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 smtClean="0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5B06B-7BD8-45CE-8E3B-529F365AC79A}" type="datetimeFigureOut">
              <a:rPr lang="de-DE" smtClean="0"/>
              <a:t>15.03.2022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8F41F-FF09-47A9-BBAD-069AA20145B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80666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39000">
              <a:schemeClr val="accent3">
                <a:lumMod val="89000"/>
              </a:schemeClr>
            </a:gs>
            <a:gs pos="54000">
              <a:schemeClr val="accent3">
                <a:lumMod val="70000"/>
              </a:schemeClr>
            </a:gs>
          </a:gsLst>
          <a:path path="circle">
            <a:fillToRect t="100000" r="100000"/>
          </a:path>
          <a:tileRect l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D5B06B-7BD8-45CE-8E3B-529F365AC79A}" type="datetimeFigureOut">
              <a:rPr lang="de-DE" smtClean="0"/>
              <a:t>15.03.2022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78F41F-FF09-47A9-BBAD-069AA20145B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879519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microsoft.com/office/2007/relationships/hdphoto" Target="../media/hdphoto2.wdp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feld 5"/>
          <p:cNvSpPr txBox="1"/>
          <p:nvPr/>
        </p:nvSpPr>
        <p:spPr>
          <a:xfrm>
            <a:off x="4583015" y="3347684"/>
            <a:ext cx="428556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32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LeserInnenbefragung</a:t>
            </a:r>
            <a:r>
              <a:rPr lang="de-DE" sz="3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r"/>
            <a:r>
              <a:rPr lang="de-AT" sz="3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2021</a:t>
            </a:r>
            <a:endParaRPr lang="de-DE" sz="3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Grafik 8"/>
          <p:cNvPicPr>
            <a:picLocks noChangeAspect="1"/>
          </p:cNvPicPr>
          <p:nvPr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953" b="93880" l="9898" r="89848">
                        <a14:foregroundMark x1="54315" y1="62891" x2="82572" y2="79688"/>
                        <a14:foregroundMark x1="82572" y1="47396" x2="76565" y2="88151"/>
                        <a14:foregroundMark x1="77073" y1="32682" x2="86041" y2="1224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48447" r="-9842"/>
          <a:stretch/>
        </p:blipFill>
        <p:spPr>
          <a:xfrm>
            <a:off x="-1007810" y="-721280"/>
            <a:ext cx="7500027" cy="8137928"/>
          </a:xfrm>
          <a:prstGeom prst="rect">
            <a:avLst/>
          </a:prstGeom>
        </p:spPr>
      </p:pic>
      <p:pic>
        <p:nvPicPr>
          <p:cNvPr id="11" name="Grafik 10"/>
          <p:cNvPicPr>
            <a:picLocks noChangeAspect="1"/>
          </p:cNvPicPr>
          <p:nvPr/>
        </p:nvPicPr>
        <p:blipFill rotWithShape="1">
          <a:blip r:embed="rId4" cstate="print">
            <a:biLevel thresh="25000"/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0000" b="90000" l="10000" r="90000">
                        <a14:backgroundMark x1="80457" y1="28776" x2="82064" y2="13932"/>
                        <a14:backgroundMark x1="84518" y1="51042" x2="77242" y2="83984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r="29217" b="35894"/>
          <a:stretch/>
        </p:blipFill>
        <p:spPr>
          <a:xfrm>
            <a:off x="6052457" y="130628"/>
            <a:ext cx="2550128" cy="1538514"/>
          </a:xfrm>
          <a:prstGeom prst="rect">
            <a:avLst/>
          </a:prstGeom>
        </p:spPr>
      </p:pic>
      <p:cxnSp>
        <p:nvCxnSpPr>
          <p:cNvPr id="14" name="Gerader Verbinder 13"/>
          <p:cNvCxnSpPr/>
          <p:nvPr/>
        </p:nvCxnSpPr>
        <p:spPr>
          <a:xfrm flipH="1">
            <a:off x="4267200" y="4549945"/>
            <a:ext cx="4876802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66975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3">
                <a:lumMod val="5000"/>
                <a:lumOff val="95000"/>
              </a:schemeClr>
            </a:gs>
            <a:gs pos="100000">
              <a:schemeClr val="accent3">
                <a:lumMod val="45000"/>
                <a:lumOff val="55000"/>
              </a:schemeClr>
            </a:gs>
            <a:gs pos="100000">
              <a:schemeClr val="accent3">
                <a:lumMod val="30000"/>
                <a:lumOff val="70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01904" y="1244905"/>
            <a:ext cx="7772400" cy="848299"/>
          </a:xfrm>
        </p:spPr>
        <p:txBody>
          <a:bodyPr>
            <a:noAutofit/>
          </a:bodyPr>
          <a:lstStyle/>
          <a:p>
            <a:r>
              <a:rPr lang="de-AT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LeserInnenbefragung</a:t>
            </a:r>
            <a:r>
              <a:rPr lang="de-AT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2021</a:t>
            </a:r>
            <a:endParaRPr lang="de-DE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Grafi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09263" y="5850924"/>
            <a:ext cx="1002535" cy="847994"/>
          </a:xfrm>
          <a:prstGeom prst="rect">
            <a:avLst/>
          </a:prstGeom>
        </p:spPr>
      </p:pic>
      <p:sp>
        <p:nvSpPr>
          <p:cNvPr id="7" name="Untertitel 2"/>
          <p:cNvSpPr txBox="1">
            <a:spLocks/>
          </p:cNvSpPr>
          <p:nvPr/>
        </p:nvSpPr>
        <p:spPr>
          <a:xfrm>
            <a:off x="1410160" y="2212956"/>
            <a:ext cx="7192206" cy="323226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defPPr>
              <a:defRPr lang="de-DE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3050" indent="-273050" algn="l">
              <a:lnSpc>
                <a:spcPct val="150000"/>
              </a:lnSpc>
              <a:buClr>
                <a:srgbClr val="8EBAE5"/>
              </a:buClr>
              <a:buFont typeface="Wingdings" pitchFamily="2" charset="2"/>
              <a:buChar char="«"/>
            </a:pPr>
            <a:r>
              <a:rPr lang="de-AT" sz="18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Sample-Größe</a:t>
            </a:r>
            <a:r>
              <a:rPr lang="de-AT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: Teilnehmende | n = 293</a:t>
            </a:r>
          </a:p>
          <a:p>
            <a:pPr marL="273050" indent="-273050" algn="l">
              <a:lnSpc>
                <a:spcPct val="150000"/>
              </a:lnSpc>
              <a:buClr>
                <a:srgbClr val="8EBAE5"/>
              </a:buClr>
              <a:buFont typeface="Wingdings" pitchFamily="2" charset="2"/>
              <a:buChar char="«"/>
            </a:pPr>
            <a:r>
              <a:rPr lang="de-AT" sz="18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Verteiler</a:t>
            </a:r>
            <a:r>
              <a:rPr lang="de-AT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: </a:t>
            </a:r>
            <a:r>
              <a:rPr lang="de-AT" sz="18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AbonnentInnen</a:t>
            </a:r>
            <a:r>
              <a:rPr lang="de-AT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des Fachjournals </a:t>
            </a:r>
          </a:p>
          <a:p>
            <a:pPr marL="273050" indent="-273050" algn="l">
              <a:lnSpc>
                <a:spcPct val="150000"/>
              </a:lnSpc>
              <a:buClr>
                <a:srgbClr val="8EBAE5"/>
              </a:buClr>
              <a:buFont typeface="Wingdings" pitchFamily="2" charset="2"/>
              <a:buChar char="«"/>
            </a:pPr>
            <a:r>
              <a:rPr lang="de-AT" sz="18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Erhebungszeitraum</a:t>
            </a:r>
            <a:r>
              <a:rPr lang="de-AT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: Mitte Oktober bis Ende Dezember 2021</a:t>
            </a:r>
          </a:p>
          <a:p>
            <a:pPr marL="273050" indent="-273050" algn="l">
              <a:lnSpc>
                <a:spcPct val="150000"/>
              </a:lnSpc>
              <a:buClr>
                <a:srgbClr val="8EBAE5"/>
              </a:buClr>
              <a:buFont typeface="Wingdings" pitchFamily="2" charset="2"/>
              <a:buChar char="«"/>
            </a:pPr>
            <a:r>
              <a:rPr lang="de-AT" sz="18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Eine Kooperation des Fachverlags UNSERE KINDER </a:t>
            </a:r>
          </a:p>
          <a:p>
            <a:pPr algn="l">
              <a:buClr>
                <a:srgbClr val="8EBAE5"/>
              </a:buClr>
            </a:pPr>
            <a:r>
              <a:rPr lang="de-AT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    mit der Universität für Weiterbildung Krems</a:t>
            </a:r>
          </a:p>
          <a:p>
            <a:pPr algn="l">
              <a:buClr>
                <a:srgbClr val="8EBAE5"/>
              </a:buClr>
            </a:pPr>
            <a:r>
              <a:rPr lang="de-AT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    Department für Wissens- und Kommunikationsmanagement</a:t>
            </a:r>
          </a:p>
        </p:txBody>
      </p:sp>
      <p:cxnSp>
        <p:nvCxnSpPr>
          <p:cNvPr id="8" name="Gerader Verbinder 7"/>
          <p:cNvCxnSpPr/>
          <p:nvPr/>
        </p:nvCxnSpPr>
        <p:spPr>
          <a:xfrm>
            <a:off x="969485" y="2190922"/>
            <a:ext cx="8174515" cy="1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Gerader Verbinder 10"/>
          <p:cNvCxnSpPr/>
          <p:nvPr/>
        </p:nvCxnSpPr>
        <p:spPr>
          <a:xfrm>
            <a:off x="969485" y="2190922"/>
            <a:ext cx="0" cy="466707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16997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3">
                <a:lumMod val="5000"/>
                <a:lumOff val="95000"/>
              </a:schemeClr>
            </a:gs>
            <a:gs pos="100000">
              <a:schemeClr val="accent3">
                <a:lumMod val="45000"/>
                <a:lumOff val="55000"/>
              </a:schemeClr>
            </a:gs>
            <a:gs pos="100000">
              <a:schemeClr val="accent3">
                <a:lumMod val="30000"/>
                <a:lumOff val="70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3857" y="5849957"/>
            <a:ext cx="997890" cy="844065"/>
          </a:xfrm>
          <a:prstGeom prst="rect">
            <a:avLst/>
          </a:prstGeom>
        </p:spPr>
      </p:pic>
      <p:graphicFrame>
        <p:nvGraphicFramePr>
          <p:cNvPr id="7" name="Diagramm 6">
            <a:extLst>
              <a:ext uri="{FF2B5EF4-FFF2-40B4-BE49-F238E27FC236}">
                <a16:creationId xmlns:a16="http://schemas.microsoft.com/office/drawing/2014/main" xmlns="" id="{39BF192A-E8FF-448A-8ED3-0AC4CDA0DDC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14142306"/>
              </p:ext>
            </p:extLst>
          </p:nvPr>
        </p:nvGraphicFramePr>
        <p:xfrm>
          <a:off x="826266" y="2500829"/>
          <a:ext cx="6555035" cy="358048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1" name="Textfeld 10"/>
          <p:cNvSpPr txBox="1"/>
          <p:nvPr/>
        </p:nvSpPr>
        <p:spPr>
          <a:xfrm>
            <a:off x="1663551" y="2522857"/>
            <a:ext cx="71609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sz="1600" dirty="0" smtClean="0">
                <a:solidFill>
                  <a:schemeClr val="accent1"/>
                </a:solidFill>
              </a:rPr>
              <a:t>Frage:</a:t>
            </a:r>
            <a:endParaRPr lang="de-DE" sz="1600" dirty="0">
              <a:solidFill>
                <a:schemeClr val="accent1"/>
              </a:solidFill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1" y="982726"/>
            <a:ext cx="9143999" cy="1200329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marL="273050" indent="-273050">
              <a:buClr>
                <a:srgbClr val="8EBAE5"/>
              </a:buClr>
              <a:buFont typeface="Wingdings" pitchFamily="2" charset="2"/>
              <a:buChar char="«"/>
            </a:pPr>
            <a:endParaRPr lang="de-AT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273050" indent="-273050">
              <a:buClr>
                <a:srgbClr val="8EBAE5"/>
              </a:buClr>
              <a:buFont typeface="Wingdings" pitchFamily="2" charset="2"/>
              <a:buChar char="«"/>
            </a:pPr>
            <a:endParaRPr lang="de-AT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273050" indent="-273050">
              <a:buClr>
                <a:srgbClr val="8EBAE5"/>
              </a:buClr>
              <a:buFont typeface="Wingdings" pitchFamily="2" charset="2"/>
              <a:buChar char="«"/>
            </a:pPr>
            <a:endParaRPr lang="de-AT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273050" indent="-273050">
              <a:buClr>
                <a:srgbClr val="8EBAE5"/>
              </a:buClr>
              <a:buFont typeface="Wingdings" pitchFamily="2" charset="2"/>
              <a:buChar char="«"/>
            </a:pPr>
            <a:endParaRPr lang="de-AT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3" name="Rechteck 12"/>
          <p:cNvSpPr/>
          <p:nvPr/>
        </p:nvSpPr>
        <p:spPr>
          <a:xfrm>
            <a:off x="912562" y="1113092"/>
            <a:ext cx="7090278" cy="923330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marL="273050" indent="-273050">
              <a:buClr>
                <a:srgbClr val="8EBAE5"/>
              </a:buClr>
              <a:buFont typeface="Wingdings" pitchFamily="2" charset="2"/>
              <a:buChar char="«"/>
            </a:pPr>
            <a:r>
              <a:rPr lang="de-AT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UNSERE KINDER wird regelmäßig und ausführlich gelesen. </a:t>
            </a:r>
            <a:br>
              <a:rPr lang="de-AT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de-AT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Über 80% der Befragten gaben an, das Journal entweder vollständig oder zumindest mehr als zur Hälfte zu lesen.</a:t>
            </a:r>
            <a:endParaRPr lang="de-AT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66433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>
        <p:bldAsOne/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3">
                <a:lumMod val="5000"/>
                <a:lumOff val="95000"/>
              </a:schemeClr>
            </a:gs>
            <a:gs pos="100000">
              <a:schemeClr val="accent3">
                <a:lumMod val="45000"/>
                <a:lumOff val="55000"/>
              </a:schemeClr>
            </a:gs>
            <a:gs pos="100000">
              <a:schemeClr val="accent3">
                <a:lumMod val="30000"/>
                <a:lumOff val="70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3857" y="5849957"/>
            <a:ext cx="997890" cy="844065"/>
          </a:xfrm>
          <a:prstGeom prst="rect">
            <a:avLst/>
          </a:prstGeom>
        </p:spPr>
      </p:pic>
      <p:sp>
        <p:nvSpPr>
          <p:cNvPr id="10" name="Rechteck 9"/>
          <p:cNvSpPr/>
          <p:nvPr/>
        </p:nvSpPr>
        <p:spPr>
          <a:xfrm>
            <a:off x="1" y="982726"/>
            <a:ext cx="9143999" cy="1200329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marL="273050" indent="-273050">
              <a:buClr>
                <a:srgbClr val="8EBAE5"/>
              </a:buClr>
              <a:buFont typeface="Wingdings" pitchFamily="2" charset="2"/>
              <a:buChar char="«"/>
            </a:pPr>
            <a:endParaRPr lang="de-AT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273050" indent="-273050">
              <a:buClr>
                <a:srgbClr val="8EBAE5"/>
              </a:buClr>
              <a:buFont typeface="Wingdings" pitchFamily="2" charset="2"/>
              <a:buChar char="«"/>
            </a:pPr>
            <a:endParaRPr lang="de-AT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273050" indent="-273050">
              <a:buClr>
                <a:srgbClr val="8EBAE5"/>
              </a:buClr>
              <a:buFont typeface="Wingdings" pitchFamily="2" charset="2"/>
              <a:buChar char="«"/>
            </a:pPr>
            <a:endParaRPr lang="de-AT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273050" indent="-273050">
              <a:buClr>
                <a:srgbClr val="8EBAE5"/>
              </a:buClr>
              <a:buFont typeface="Wingdings" pitchFamily="2" charset="2"/>
              <a:buChar char="«"/>
            </a:pPr>
            <a:endParaRPr lang="de-AT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3" name="Rechteck 12"/>
          <p:cNvSpPr/>
          <p:nvPr/>
        </p:nvSpPr>
        <p:spPr>
          <a:xfrm>
            <a:off x="912562" y="1245296"/>
            <a:ext cx="7090278" cy="646331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marL="273050" indent="-273050">
              <a:buClr>
                <a:srgbClr val="8EBAE5"/>
              </a:buClr>
              <a:buFont typeface="Wingdings" pitchFamily="2" charset="2"/>
              <a:buChar char="«"/>
            </a:pPr>
            <a:r>
              <a:rPr lang="de-AT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UNSERE KINDER ist ein Nachschlagewerk und wird daher aufgehoben. Über 70% der Befragten greifen immer wieder gerne darauf zurück.</a:t>
            </a:r>
            <a:endParaRPr lang="de-AT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graphicFrame>
        <p:nvGraphicFramePr>
          <p:cNvPr id="8" name="Diagramm 7">
            <a:extLst>
              <a:ext uri="{FF2B5EF4-FFF2-40B4-BE49-F238E27FC236}">
                <a16:creationId xmlns:a16="http://schemas.microsoft.com/office/drawing/2014/main" xmlns="" id="{C233308F-5104-4C39-8D01-385B345DFB4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40129740"/>
              </p:ext>
            </p:extLst>
          </p:nvPr>
        </p:nvGraphicFramePr>
        <p:xfrm>
          <a:off x="912562" y="2016087"/>
          <a:ext cx="6534840" cy="46779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1969970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8" grpId="0">
        <p:bldAsOne/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3">
                <a:lumMod val="5000"/>
                <a:lumOff val="95000"/>
              </a:schemeClr>
            </a:gs>
            <a:gs pos="100000">
              <a:schemeClr val="accent3">
                <a:lumMod val="45000"/>
                <a:lumOff val="55000"/>
              </a:schemeClr>
            </a:gs>
            <a:gs pos="100000">
              <a:schemeClr val="accent3">
                <a:lumMod val="30000"/>
                <a:lumOff val="70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3857" y="5849957"/>
            <a:ext cx="997890" cy="844065"/>
          </a:xfrm>
          <a:prstGeom prst="rect">
            <a:avLst/>
          </a:prstGeom>
        </p:spPr>
      </p:pic>
      <p:sp>
        <p:nvSpPr>
          <p:cNvPr id="10" name="Rechteck 9"/>
          <p:cNvSpPr/>
          <p:nvPr/>
        </p:nvSpPr>
        <p:spPr>
          <a:xfrm>
            <a:off x="1" y="982726"/>
            <a:ext cx="9143999" cy="1200329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marL="273050" indent="-273050">
              <a:buClr>
                <a:srgbClr val="8EBAE5"/>
              </a:buClr>
              <a:buFont typeface="Wingdings" pitchFamily="2" charset="2"/>
              <a:buChar char="«"/>
            </a:pPr>
            <a:endParaRPr lang="de-AT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273050" indent="-273050">
              <a:buClr>
                <a:srgbClr val="8EBAE5"/>
              </a:buClr>
              <a:buFont typeface="Wingdings" pitchFamily="2" charset="2"/>
              <a:buChar char="«"/>
            </a:pPr>
            <a:endParaRPr lang="de-AT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273050" indent="-273050">
              <a:buClr>
                <a:srgbClr val="8EBAE5"/>
              </a:buClr>
              <a:buFont typeface="Wingdings" pitchFamily="2" charset="2"/>
              <a:buChar char="«"/>
            </a:pPr>
            <a:endParaRPr lang="de-AT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273050" indent="-273050">
              <a:buClr>
                <a:srgbClr val="8EBAE5"/>
              </a:buClr>
              <a:buFont typeface="Wingdings" pitchFamily="2" charset="2"/>
              <a:buChar char="«"/>
            </a:pPr>
            <a:endParaRPr lang="de-AT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3" name="Rechteck 12"/>
          <p:cNvSpPr/>
          <p:nvPr/>
        </p:nvSpPr>
        <p:spPr>
          <a:xfrm>
            <a:off x="912562" y="1146143"/>
            <a:ext cx="7090278" cy="923330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marL="273050" indent="-273050">
              <a:buClr>
                <a:srgbClr val="8EBAE5"/>
              </a:buClr>
              <a:buFont typeface="Wingdings" pitchFamily="2" charset="2"/>
              <a:buChar char="«"/>
            </a:pPr>
            <a:r>
              <a:rPr lang="de-AT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UNSERE KINDER gefällt! Vom Layout über die Schriftgröße bis zur Auswahl der Bilder und Länge der Artikel – zwischen 84% und 90% der Befragten bewerten diese Elemente mit „Gut“ bzw. „Sehr gut“.</a:t>
            </a:r>
            <a:endParaRPr lang="de-AT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graphicFrame>
        <p:nvGraphicFramePr>
          <p:cNvPr id="7" name="Diagramm 6">
            <a:extLst>
              <a:ext uri="{FF2B5EF4-FFF2-40B4-BE49-F238E27FC236}">
                <a16:creationId xmlns:a16="http://schemas.microsoft.com/office/drawing/2014/main" xmlns="" id="{941119A5-8FBA-4DF6-A08A-A81E0F8A262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74957871"/>
              </p:ext>
            </p:extLst>
          </p:nvPr>
        </p:nvGraphicFramePr>
        <p:xfrm>
          <a:off x="198302" y="2341873"/>
          <a:ext cx="8372821" cy="426824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541139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3">
                <a:lumMod val="5000"/>
                <a:lumOff val="95000"/>
              </a:schemeClr>
            </a:gs>
            <a:gs pos="100000">
              <a:schemeClr val="accent3">
                <a:lumMod val="45000"/>
                <a:lumOff val="55000"/>
              </a:schemeClr>
            </a:gs>
            <a:gs pos="100000">
              <a:schemeClr val="accent3">
                <a:lumMod val="30000"/>
                <a:lumOff val="70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3857" y="5849957"/>
            <a:ext cx="997890" cy="844065"/>
          </a:xfrm>
          <a:prstGeom prst="rect">
            <a:avLst/>
          </a:prstGeom>
        </p:spPr>
      </p:pic>
      <p:sp>
        <p:nvSpPr>
          <p:cNvPr id="10" name="Rechteck 9"/>
          <p:cNvSpPr/>
          <p:nvPr/>
        </p:nvSpPr>
        <p:spPr>
          <a:xfrm>
            <a:off x="1" y="982726"/>
            <a:ext cx="9143999" cy="1200329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marL="273050" indent="-273050">
              <a:buClr>
                <a:srgbClr val="8EBAE5"/>
              </a:buClr>
              <a:buFont typeface="Wingdings" pitchFamily="2" charset="2"/>
              <a:buChar char="«"/>
            </a:pPr>
            <a:endParaRPr lang="de-AT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273050" indent="-273050">
              <a:buClr>
                <a:srgbClr val="8EBAE5"/>
              </a:buClr>
              <a:buFont typeface="Wingdings" pitchFamily="2" charset="2"/>
              <a:buChar char="«"/>
            </a:pPr>
            <a:endParaRPr lang="de-AT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273050" indent="-273050">
              <a:buClr>
                <a:srgbClr val="8EBAE5"/>
              </a:buClr>
              <a:buFont typeface="Wingdings" pitchFamily="2" charset="2"/>
              <a:buChar char="«"/>
            </a:pPr>
            <a:endParaRPr lang="de-AT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273050" indent="-273050">
              <a:buClr>
                <a:srgbClr val="8EBAE5"/>
              </a:buClr>
              <a:buFont typeface="Wingdings" pitchFamily="2" charset="2"/>
              <a:buChar char="«"/>
            </a:pPr>
            <a:endParaRPr lang="de-AT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3" name="Rechteck 12"/>
          <p:cNvSpPr/>
          <p:nvPr/>
        </p:nvSpPr>
        <p:spPr>
          <a:xfrm>
            <a:off x="912562" y="1234279"/>
            <a:ext cx="7090278" cy="646331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marL="273050" indent="-273050">
              <a:buClr>
                <a:srgbClr val="8EBAE5"/>
              </a:buClr>
              <a:buFont typeface="Wingdings" pitchFamily="2" charset="2"/>
              <a:buChar char="«"/>
            </a:pPr>
            <a:r>
              <a:rPr lang="de-AT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Die Top-Rubriken im Fachjournal sind </a:t>
            </a:r>
            <a:br>
              <a:rPr lang="de-AT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de-AT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UNSER THEMA, UNSERE PRAXIS und UNSERE LEBENSWELT.</a:t>
            </a:r>
            <a:endParaRPr lang="de-AT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graphicFrame>
        <p:nvGraphicFramePr>
          <p:cNvPr id="8" name="Diagramm 7">
            <a:extLst>
              <a:ext uri="{FF2B5EF4-FFF2-40B4-BE49-F238E27FC236}">
                <a16:creationId xmlns:a16="http://schemas.microsoft.com/office/drawing/2014/main" xmlns="" id="{D366F8AF-F46C-45BE-9EAE-B4A6031F341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989958"/>
              </p:ext>
            </p:extLst>
          </p:nvPr>
        </p:nvGraphicFramePr>
        <p:xfrm>
          <a:off x="771181" y="2478795"/>
          <a:ext cx="7242675" cy="37931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Textfeld 8"/>
          <p:cNvSpPr txBox="1"/>
          <p:nvPr/>
        </p:nvSpPr>
        <p:spPr>
          <a:xfrm>
            <a:off x="1487281" y="2522857"/>
            <a:ext cx="71609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sz="1600" dirty="0" smtClean="0">
                <a:solidFill>
                  <a:schemeClr val="accent1"/>
                </a:solidFill>
              </a:rPr>
              <a:t>Frage:</a:t>
            </a:r>
            <a:endParaRPr lang="de-DE" sz="16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24101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8" grpId="0">
        <p:bldAsOne/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3">
                <a:lumMod val="5000"/>
                <a:lumOff val="95000"/>
              </a:schemeClr>
            </a:gs>
            <a:gs pos="100000">
              <a:schemeClr val="accent3">
                <a:lumMod val="45000"/>
                <a:lumOff val="55000"/>
              </a:schemeClr>
            </a:gs>
            <a:gs pos="100000">
              <a:schemeClr val="accent3">
                <a:lumMod val="30000"/>
                <a:lumOff val="70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hteck 9"/>
          <p:cNvSpPr/>
          <p:nvPr/>
        </p:nvSpPr>
        <p:spPr>
          <a:xfrm>
            <a:off x="1" y="982726"/>
            <a:ext cx="9143999" cy="1200329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marL="273050" indent="-273050">
              <a:buClr>
                <a:srgbClr val="8EBAE5"/>
              </a:buClr>
              <a:buFont typeface="Wingdings" pitchFamily="2" charset="2"/>
              <a:buChar char="«"/>
            </a:pPr>
            <a:endParaRPr lang="de-AT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273050" indent="-273050">
              <a:buClr>
                <a:srgbClr val="8EBAE5"/>
              </a:buClr>
              <a:buFont typeface="Wingdings" pitchFamily="2" charset="2"/>
              <a:buChar char="«"/>
            </a:pPr>
            <a:endParaRPr lang="de-AT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273050" indent="-273050">
              <a:buClr>
                <a:srgbClr val="8EBAE5"/>
              </a:buClr>
              <a:buFont typeface="Wingdings" pitchFamily="2" charset="2"/>
              <a:buChar char="«"/>
            </a:pPr>
            <a:endParaRPr lang="de-AT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273050" indent="-273050">
              <a:buClr>
                <a:srgbClr val="8EBAE5"/>
              </a:buClr>
              <a:buFont typeface="Wingdings" pitchFamily="2" charset="2"/>
              <a:buChar char="«"/>
            </a:pPr>
            <a:endParaRPr lang="de-AT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3" name="Rechteck 12"/>
          <p:cNvSpPr/>
          <p:nvPr/>
        </p:nvSpPr>
        <p:spPr>
          <a:xfrm>
            <a:off x="912562" y="1245296"/>
            <a:ext cx="7090278" cy="646331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marL="273050" indent="-273050">
              <a:buClr>
                <a:srgbClr val="8EBAE5"/>
              </a:buClr>
              <a:buFont typeface="Wingdings" pitchFamily="2" charset="2"/>
              <a:buChar char="«"/>
            </a:pPr>
            <a:r>
              <a:rPr lang="de-AT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Über zwei Drittel der </a:t>
            </a:r>
            <a:r>
              <a:rPr lang="de-AT" b="1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LeserInnen</a:t>
            </a:r>
            <a:r>
              <a:rPr lang="de-AT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wünscht sich (noch) mehr Fachartikel zu pädagogischen Themen und Konzepten.</a:t>
            </a:r>
            <a:endParaRPr lang="de-AT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9" name="Textfeld 8"/>
          <p:cNvSpPr txBox="1"/>
          <p:nvPr/>
        </p:nvSpPr>
        <p:spPr>
          <a:xfrm>
            <a:off x="1388128" y="2353950"/>
            <a:ext cx="71609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sz="1600" dirty="0" smtClean="0">
                <a:solidFill>
                  <a:schemeClr val="accent1"/>
                </a:solidFill>
              </a:rPr>
              <a:t>Frage:</a:t>
            </a:r>
            <a:endParaRPr lang="de-DE" sz="1600" dirty="0">
              <a:solidFill>
                <a:schemeClr val="accent1"/>
              </a:solidFill>
            </a:endParaRPr>
          </a:p>
        </p:txBody>
      </p:sp>
      <p:graphicFrame>
        <p:nvGraphicFramePr>
          <p:cNvPr id="7" name="Diagramm 6">
            <a:extLst>
              <a:ext uri="{FF2B5EF4-FFF2-40B4-BE49-F238E27FC236}">
                <a16:creationId xmlns:a16="http://schemas.microsoft.com/office/drawing/2014/main" xmlns="" id="{DBF2A143-C9D0-4C66-9833-0308F9E352D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01169992"/>
              </p:ext>
            </p:extLst>
          </p:nvPr>
        </p:nvGraphicFramePr>
        <p:xfrm>
          <a:off x="242371" y="2299055"/>
          <a:ext cx="8901629" cy="39729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6" name="Grafi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3857" y="5849957"/>
            <a:ext cx="997890" cy="8440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469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3">
                <a:lumMod val="5000"/>
                <a:lumOff val="95000"/>
              </a:schemeClr>
            </a:gs>
            <a:gs pos="100000">
              <a:schemeClr val="accent3">
                <a:lumMod val="45000"/>
                <a:lumOff val="55000"/>
              </a:schemeClr>
            </a:gs>
            <a:gs pos="100000">
              <a:schemeClr val="accent3">
                <a:lumMod val="30000"/>
                <a:lumOff val="70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3857" y="5849957"/>
            <a:ext cx="997890" cy="844065"/>
          </a:xfrm>
          <a:prstGeom prst="rect">
            <a:avLst/>
          </a:prstGeom>
        </p:spPr>
      </p:pic>
      <p:sp>
        <p:nvSpPr>
          <p:cNvPr id="10" name="Rechteck 9"/>
          <p:cNvSpPr/>
          <p:nvPr/>
        </p:nvSpPr>
        <p:spPr>
          <a:xfrm>
            <a:off x="1" y="982726"/>
            <a:ext cx="9143999" cy="1200329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marL="273050" indent="-273050">
              <a:buClr>
                <a:srgbClr val="8EBAE5"/>
              </a:buClr>
              <a:buFont typeface="Wingdings" pitchFamily="2" charset="2"/>
              <a:buChar char="«"/>
            </a:pPr>
            <a:endParaRPr lang="de-AT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273050" indent="-273050">
              <a:buClr>
                <a:srgbClr val="8EBAE5"/>
              </a:buClr>
              <a:buFont typeface="Wingdings" pitchFamily="2" charset="2"/>
              <a:buChar char="«"/>
            </a:pPr>
            <a:endParaRPr lang="de-AT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273050" indent="-273050">
              <a:buClr>
                <a:srgbClr val="8EBAE5"/>
              </a:buClr>
              <a:buFont typeface="Wingdings" pitchFamily="2" charset="2"/>
              <a:buChar char="«"/>
            </a:pPr>
            <a:endParaRPr lang="de-AT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273050" indent="-273050">
              <a:buClr>
                <a:srgbClr val="8EBAE5"/>
              </a:buClr>
              <a:buFont typeface="Wingdings" pitchFamily="2" charset="2"/>
              <a:buChar char="«"/>
            </a:pPr>
            <a:endParaRPr lang="de-AT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3" name="Rechteck 12"/>
          <p:cNvSpPr/>
          <p:nvPr/>
        </p:nvSpPr>
        <p:spPr>
          <a:xfrm>
            <a:off x="912562" y="1234279"/>
            <a:ext cx="7090278" cy="646331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marL="273050" indent="-273050">
              <a:buClr>
                <a:srgbClr val="8EBAE5"/>
              </a:buClr>
              <a:buFont typeface="Wingdings" pitchFamily="2" charset="2"/>
              <a:buChar char="«"/>
            </a:pPr>
            <a:r>
              <a:rPr lang="de-AT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Knapp ein Drittel der </a:t>
            </a:r>
            <a:r>
              <a:rPr lang="de-AT" b="1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LeserInnen</a:t>
            </a:r>
            <a:r>
              <a:rPr lang="de-AT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würde das Fachjournal gern (auch) </a:t>
            </a:r>
            <a:br>
              <a:rPr lang="de-AT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de-AT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in digitalisierter Form lesen.</a:t>
            </a:r>
            <a:endParaRPr lang="de-AT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graphicFrame>
        <p:nvGraphicFramePr>
          <p:cNvPr id="7" name="Diagramm 6">
            <a:extLst>
              <a:ext uri="{FF2B5EF4-FFF2-40B4-BE49-F238E27FC236}">
                <a16:creationId xmlns:a16="http://schemas.microsoft.com/office/drawing/2014/main" xmlns="" id="{BE6CB26D-2145-4F9B-9592-C0D1488389F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44440901"/>
              </p:ext>
            </p:extLst>
          </p:nvPr>
        </p:nvGraphicFramePr>
        <p:xfrm>
          <a:off x="1047453" y="2346593"/>
          <a:ext cx="6532151" cy="39881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750024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216</Words>
  <Application>Microsoft Office PowerPoint</Application>
  <PresentationFormat>Bildschirmpräsentation (4:3)</PresentationFormat>
  <Paragraphs>48</Paragraphs>
  <Slides>8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Wingdings</vt:lpstr>
      <vt:lpstr>Office Theme</vt:lpstr>
      <vt:lpstr>PowerPoint-Präsentation</vt:lpstr>
      <vt:lpstr>LeserInnenbefragung 2021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sonnlesu</dc:creator>
  <cp:lastModifiedBy>sonnlesu</cp:lastModifiedBy>
  <cp:revision>35</cp:revision>
  <dcterms:created xsi:type="dcterms:W3CDTF">2018-11-06T09:51:46Z</dcterms:created>
  <dcterms:modified xsi:type="dcterms:W3CDTF">2022-03-15T11:31:16Z</dcterms:modified>
</cp:coreProperties>
</file>